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8" r:id="rId4"/>
    <p:sldId id="295" r:id="rId5"/>
    <p:sldId id="276" r:id="rId6"/>
    <p:sldId id="289" r:id="rId7"/>
    <p:sldId id="290" r:id="rId8"/>
    <p:sldId id="291" r:id="rId9"/>
    <p:sldId id="292" r:id="rId10"/>
    <p:sldId id="297" r:id="rId11"/>
    <p:sldId id="298" r:id="rId12"/>
    <p:sldId id="296" r:id="rId13"/>
    <p:sldId id="293" r:id="rId14"/>
    <p:sldId id="278" r:id="rId15"/>
    <p:sldId id="301" r:id="rId16"/>
    <p:sldId id="285" r:id="rId17"/>
    <p:sldId id="302" r:id="rId18"/>
    <p:sldId id="286" r:id="rId19"/>
    <p:sldId id="303" r:id="rId20"/>
    <p:sldId id="304" r:id="rId21"/>
    <p:sldId id="287" r:id="rId22"/>
    <p:sldId id="305" r:id="rId23"/>
    <p:sldId id="306" r:id="rId24"/>
    <p:sldId id="288" r:id="rId25"/>
    <p:sldId id="299" r:id="rId26"/>
    <p:sldId id="307" r:id="rId27"/>
    <p:sldId id="308" r:id="rId28"/>
    <p:sldId id="309" r:id="rId29"/>
    <p:sldId id="317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8" r:id="rId38"/>
    <p:sldId id="267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15/10/2023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9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15/10/2023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15/10/2023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4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15/10/2023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2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15/10/2023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15/10/2023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2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15/10/2023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15/10/2023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15/10/2023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7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15/10/2023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9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15/10/2023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15/10/2023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2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nalytics-vidhya/implementing-convolution-without-for-loops-in-numpy-ce111322a7c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HoAnhKhoaVN/22c15033_bg_rm_lqn.gi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A green and purple background with cubes&#10;&#10;Description automatically generated">
            <a:extLst>
              <a:ext uri="{FF2B5EF4-FFF2-40B4-BE49-F238E27FC236}">
                <a16:creationId xmlns:a16="http://schemas.microsoft.com/office/drawing/2014/main" id="{C70A0FB6-1587-97A4-3D11-0AFCE43C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44" b="1"/>
          <a:stretch/>
        </p:blipFill>
        <p:spPr>
          <a:xfrm>
            <a:off x="-1095" y="-15542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22" name="Group 11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23" name="Straight Connector 12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2FEC9C-D6D8-6CF7-3365-F93C07AA6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852" y="1937226"/>
            <a:ext cx="10868971" cy="1738833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Báo </a:t>
            </a:r>
            <a:r>
              <a:rPr lang="en-US" sz="4000" dirty="0" err="1">
                <a:solidFill>
                  <a:srgbClr val="FFFFFF"/>
                </a:solidFill>
              </a:rPr>
              <a:t>cáo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kết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quả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nghiên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cứu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từ</a:t>
            </a:r>
            <a:r>
              <a:rPr lang="en-US" sz="4000" dirty="0">
                <a:solidFill>
                  <a:srgbClr val="FFFFFF"/>
                </a:solidFill>
              </a:rPr>
              <a:t> 7 – 14.10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DAEF6-E350-97A7-498E-3AC4506E1386}"/>
              </a:ext>
            </a:extLst>
          </p:cNvPr>
          <p:cNvSpPr txBox="1"/>
          <p:nvPr/>
        </p:nvSpPr>
        <p:spPr>
          <a:xfrm>
            <a:off x="3622417" y="3251634"/>
            <a:ext cx="611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22C15033- Hồ Anh Khoa</a:t>
            </a:r>
          </a:p>
        </p:txBody>
      </p:sp>
    </p:spTree>
    <p:extLst>
      <p:ext uri="{BB962C8B-B14F-4D97-AF65-F5344CB8AC3E}">
        <p14:creationId xmlns:p14="http://schemas.microsoft.com/office/powerpoint/2010/main" val="406166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test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09B71-9B45-E36E-A3C6-07219089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12" y="1702864"/>
            <a:ext cx="10321788" cy="42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36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test 4</a:t>
            </a:r>
          </a:p>
        </p:txBody>
      </p:sp>
      <p:pic>
        <p:nvPicPr>
          <p:cNvPr id="5" name="Picture 4" descr="A close-up of a curtain&#10;&#10;Description automatically generated">
            <a:extLst>
              <a:ext uri="{FF2B5EF4-FFF2-40B4-BE49-F238E27FC236}">
                <a16:creationId xmlns:a16="http://schemas.microsoft.com/office/drawing/2014/main" id="{4D893375-9918-EB50-CF42-24031230C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37" y="1848394"/>
            <a:ext cx="9925625" cy="38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test 4</a:t>
            </a:r>
          </a:p>
        </p:txBody>
      </p:sp>
      <p:pic>
        <p:nvPicPr>
          <p:cNvPr id="4" name="Picture 3" descr="A black screen with white dots&#10;&#10;Description automatically generated">
            <a:extLst>
              <a:ext uri="{FF2B5EF4-FFF2-40B4-BE49-F238E27FC236}">
                <a16:creationId xmlns:a16="http://schemas.microsoft.com/office/drawing/2014/main" id="{4665ECF8-DB59-22B5-4C1F-3B421EC68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63" y="1928119"/>
            <a:ext cx="9422674" cy="36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54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Vấn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đề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về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tốc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4D17-6506-5B0A-575B-681CCCCC46FA}"/>
              </a:ext>
            </a:extLst>
          </p:cNvPr>
          <p:cNvSpPr txBox="1"/>
          <p:nvPr/>
        </p:nvSpPr>
        <p:spPr>
          <a:xfrm>
            <a:off x="3670664" y="1756953"/>
            <a:ext cx="644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python </a:t>
            </a:r>
            <a:r>
              <a:rPr lang="en-US" dirty="0" err="1"/>
              <a:t>thuần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!!!</a:t>
            </a:r>
          </a:p>
        </p:txBody>
      </p:sp>
      <p:pic>
        <p:nvPicPr>
          <p:cNvPr id="5" name="Picture 4" descr="A cartoon turtle with a long neck&#10;&#10;Description automatically generated">
            <a:extLst>
              <a:ext uri="{FF2B5EF4-FFF2-40B4-BE49-F238E27FC236}">
                <a16:creationId xmlns:a16="http://schemas.microsoft.com/office/drawing/2014/main" id="{EDD5EE00-4875-3F0E-E2A5-3E42DB0F7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407" y="1669208"/>
            <a:ext cx="689038" cy="54482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1010C9D-34AF-FCA6-F195-E3AC7040A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14" y="2052886"/>
            <a:ext cx="3068137" cy="1701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303226-2ECC-39B8-833D-4BF741C733EF}"/>
              </a:ext>
            </a:extLst>
          </p:cNvPr>
          <p:cNvSpPr txBox="1"/>
          <p:nvPr/>
        </p:nvSpPr>
        <p:spPr>
          <a:xfrm>
            <a:off x="1815737" y="3865972"/>
            <a:ext cx="98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1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052C220-0660-B8B3-2EEE-47C8C95BC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14" y="4268547"/>
            <a:ext cx="3543642" cy="1623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1F5702-4C8A-134B-448C-2A3A3D79FB47}"/>
              </a:ext>
            </a:extLst>
          </p:cNvPr>
          <p:cNvSpPr txBox="1"/>
          <p:nvPr/>
        </p:nvSpPr>
        <p:spPr>
          <a:xfrm>
            <a:off x="1815737" y="5891989"/>
            <a:ext cx="98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2</a:t>
            </a:r>
          </a:p>
        </p:txBody>
      </p:sp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B79B988-C0D5-27F8-1282-4FB725161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67" y="2788157"/>
            <a:ext cx="6392167" cy="24006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1ADEC8-F7CE-18DE-F96F-E09E39DBCF5D}"/>
              </a:ext>
            </a:extLst>
          </p:cNvPr>
          <p:cNvSpPr txBox="1"/>
          <p:nvPr/>
        </p:nvSpPr>
        <p:spPr>
          <a:xfrm>
            <a:off x="7805057" y="5413874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4</a:t>
            </a:r>
          </a:p>
        </p:txBody>
      </p:sp>
    </p:spTree>
    <p:extLst>
      <p:ext uri="{BB962C8B-B14F-4D97-AF65-F5344CB8AC3E}">
        <p14:creationId xmlns:p14="http://schemas.microsoft.com/office/powerpoint/2010/main" val="64376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1: </a:t>
            </a:r>
            <a:r>
              <a:rPr lang="en-US" dirty="0" err="1">
                <a:solidFill>
                  <a:srgbClr val="FF0000"/>
                </a:solidFill>
              </a:rPr>
              <a:t>Sử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từ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điển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lưu</a:t>
            </a:r>
            <a:r>
              <a:rPr lang="en-US" dirty="0">
                <a:solidFill>
                  <a:srgbClr val="FF0000"/>
                </a:solidFill>
              </a:rPr>
              <a:t> lại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7F33B-9F19-0843-C945-89C19DB7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2" y="1732846"/>
            <a:ext cx="5410195" cy="2673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542BE-4E2A-3491-A3E1-757129BF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71" y="4609172"/>
            <a:ext cx="9135750" cy="1362265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951DA54-7147-88F8-A016-182116FE25E3}"/>
              </a:ext>
            </a:extLst>
          </p:cNvPr>
          <p:cNvSpPr/>
          <p:nvPr/>
        </p:nvSpPr>
        <p:spPr>
          <a:xfrm>
            <a:off x="8890327" y="1796327"/>
            <a:ext cx="2041177" cy="156040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lại</a:t>
            </a:r>
          </a:p>
        </p:txBody>
      </p:sp>
    </p:spTree>
    <p:extLst>
      <p:ext uri="{BB962C8B-B14F-4D97-AF65-F5344CB8AC3E}">
        <p14:creationId xmlns:p14="http://schemas.microsoft.com/office/powerpoint/2010/main" val="362660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1: </a:t>
            </a:r>
            <a:r>
              <a:rPr lang="en-US" dirty="0" err="1">
                <a:solidFill>
                  <a:srgbClr val="FF0000"/>
                </a:solidFill>
              </a:rPr>
              <a:t>Sử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từ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điển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lưu</a:t>
            </a:r>
            <a:r>
              <a:rPr lang="en-US" dirty="0">
                <a:solidFill>
                  <a:srgbClr val="FF0000"/>
                </a:solidFill>
              </a:rPr>
              <a:t> lại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ECC49-1A1B-9823-1CBE-8581046D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41" y="1897483"/>
            <a:ext cx="775443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2: </a:t>
            </a:r>
            <a:r>
              <a:rPr lang="en-US" dirty="0" err="1">
                <a:solidFill>
                  <a:srgbClr val="FF0000"/>
                </a:solidFill>
              </a:rPr>
              <a:t>Cython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993B0-9B91-1C2B-4B05-59E3C348F1D7}"/>
              </a:ext>
            </a:extLst>
          </p:cNvPr>
          <p:cNvSpPr txBox="1"/>
          <p:nvPr/>
        </p:nvSpPr>
        <p:spPr>
          <a:xfrm>
            <a:off x="2306647" y="1970296"/>
            <a:ext cx="74036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dirty="0" err="1"/>
              <a:t>Khai</a:t>
            </a:r>
            <a:r>
              <a:rPr lang="en-US" sz="3000" dirty="0"/>
              <a:t> báo </a:t>
            </a:r>
            <a:r>
              <a:rPr lang="en-US" sz="3000" dirty="0" err="1"/>
              <a:t>thêm</a:t>
            </a:r>
            <a:r>
              <a:rPr lang="en-US" sz="3000" dirty="0"/>
              <a:t> </a:t>
            </a:r>
            <a:r>
              <a:rPr lang="en-US" sz="3000" dirty="0" err="1"/>
              <a:t>kiểm</a:t>
            </a:r>
            <a:r>
              <a:rPr lang="en-US" sz="3000" dirty="0"/>
              <a:t> </a:t>
            </a:r>
            <a:r>
              <a:rPr lang="en-US" sz="3000" dirty="0" err="1"/>
              <a:t>dữ</a:t>
            </a:r>
            <a:r>
              <a:rPr lang="en-US" sz="3000" dirty="0"/>
              <a:t> </a:t>
            </a:r>
            <a:r>
              <a:rPr lang="en-US" sz="3000" dirty="0" err="1"/>
              <a:t>liệu</a:t>
            </a:r>
            <a:r>
              <a:rPr lang="en-US" sz="3000" dirty="0"/>
              <a:t> </a:t>
            </a:r>
            <a:r>
              <a:rPr lang="en-US" sz="3000" dirty="0" err="1"/>
              <a:t>như</a:t>
            </a:r>
            <a:r>
              <a:rPr lang="en-US" sz="3000" dirty="0"/>
              <a:t> 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memoryview</a:t>
            </a:r>
            <a:r>
              <a:rPr lang="en-US" sz="3000" dirty="0"/>
              <a:t> </a:t>
            </a:r>
            <a:r>
              <a:rPr lang="en-US" sz="3000" dirty="0" err="1"/>
              <a:t>để</a:t>
            </a:r>
            <a:r>
              <a:rPr lang="en-US" sz="3000" dirty="0"/>
              <a:t> </a:t>
            </a:r>
            <a:r>
              <a:rPr lang="en-US" sz="3000" dirty="0" err="1"/>
              <a:t>đọc</a:t>
            </a:r>
            <a:r>
              <a:rPr lang="en-US" sz="3000" dirty="0"/>
              <a:t> </a:t>
            </a:r>
            <a:r>
              <a:rPr lang="en-US" sz="3000" dirty="0" err="1"/>
              <a:t>và</a:t>
            </a:r>
            <a:r>
              <a:rPr lang="en-US" sz="3000" dirty="0"/>
              <a:t> </a:t>
            </a:r>
            <a:r>
              <a:rPr lang="en-US" sz="3000" dirty="0" err="1"/>
              <a:t>ghi</a:t>
            </a:r>
            <a:r>
              <a:rPr lang="en-US" sz="3000" dirty="0"/>
              <a:t> </a:t>
            </a:r>
            <a:r>
              <a:rPr lang="en-US" sz="3000" dirty="0" err="1"/>
              <a:t>trên</a:t>
            </a:r>
            <a:r>
              <a:rPr lang="en-US" sz="3000" dirty="0"/>
              <a:t> </a:t>
            </a:r>
            <a:r>
              <a:rPr lang="en-US" sz="3000" dirty="0" err="1"/>
              <a:t>ảnh</a:t>
            </a:r>
            <a:r>
              <a:rPr lang="en-US" sz="3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b="0" dirty="0">
                <a:effectLst/>
                <a:latin typeface="Consolas" panose="020B0609020204030204" pitchFamily="49" charset="0"/>
              </a:rPr>
              <a:t>@cython.boundscheck(False):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Tránh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kiểm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tra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chỉ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mục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có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hợp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lệ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không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b="0" dirty="0">
                <a:effectLst/>
                <a:latin typeface="Consolas" panose="020B0609020204030204" pitchFamily="49" charset="0"/>
              </a:rPr>
              <a:t>@cython.wraparound(False):Không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xử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lý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trường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hợp</a:t>
            </a:r>
            <a:r>
              <a:rPr lang="en-US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3000" b="0" dirty="0" err="1">
                <a:effectLst/>
                <a:latin typeface="Consolas" panose="020B0609020204030204" pitchFamily="49" charset="0"/>
              </a:rPr>
              <a:t>âm</a:t>
            </a:r>
            <a:endParaRPr lang="en-US" sz="3000" b="0" dirty="0">
              <a:effectLst/>
              <a:latin typeface="Consolas" panose="020B0609020204030204" pitchFamily="49" charset="0"/>
            </a:endParaRP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67187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2: </a:t>
            </a:r>
            <a:r>
              <a:rPr lang="en-US" dirty="0" err="1">
                <a:solidFill>
                  <a:srgbClr val="FF0000"/>
                </a:solidFill>
              </a:rPr>
              <a:t>Cython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1432C-2218-7649-DDF1-D6A14852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41" y="1715840"/>
            <a:ext cx="8249317" cy="43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3: </a:t>
            </a:r>
            <a:r>
              <a:rPr lang="en-US" dirty="0" err="1">
                <a:solidFill>
                  <a:srgbClr val="FF0000"/>
                </a:solidFill>
              </a:rPr>
              <a:t>Lấy</a:t>
            </a:r>
            <a:r>
              <a:rPr lang="en-US" dirty="0">
                <a:solidFill>
                  <a:srgbClr val="FF0000"/>
                </a:solidFill>
              </a:rPr>
              <a:t> ý </a:t>
            </a:r>
            <a:r>
              <a:rPr lang="en-US" dirty="0" err="1">
                <a:solidFill>
                  <a:srgbClr val="FF0000"/>
                </a:solidFill>
              </a:rPr>
              <a:t>tưởng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tích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trong</a:t>
            </a:r>
            <a:r>
              <a:rPr lang="en-US" dirty="0">
                <a:solidFill>
                  <a:srgbClr val="FF0000"/>
                </a:solidFill>
              </a:rPr>
              <a:t>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22202-C8BF-1BBF-965B-07606B838BCF}"/>
              </a:ext>
            </a:extLst>
          </p:cNvPr>
          <p:cNvSpPr txBox="1"/>
          <p:nvPr/>
        </p:nvSpPr>
        <p:spPr>
          <a:xfrm>
            <a:off x="1050085" y="1852397"/>
            <a:ext cx="936817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 err="1"/>
              <a:t>Lấy</a:t>
            </a:r>
            <a:r>
              <a:rPr lang="en-US" sz="2600" dirty="0"/>
              <a:t> ý </a:t>
            </a:r>
            <a:r>
              <a:rPr lang="en-US" sz="2600" dirty="0" err="1"/>
              <a:t>tưởng</a:t>
            </a:r>
            <a:r>
              <a:rPr lang="en-US" sz="2600" dirty="0"/>
              <a:t> </a:t>
            </a:r>
            <a:r>
              <a:rPr lang="en-US" sz="2600" dirty="0" err="1"/>
              <a:t>từ</a:t>
            </a:r>
            <a:r>
              <a:rPr lang="en-US" sz="2600" dirty="0"/>
              <a:t> </a:t>
            </a:r>
            <a:r>
              <a:rPr lang="en-US" sz="2600" dirty="0" err="1"/>
              <a:t>bài</a:t>
            </a:r>
            <a:r>
              <a:rPr lang="en-US" sz="2600" dirty="0"/>
              <a:t> </a:t>
            </a:r>
            <a:r>
              <a:rPr lang="en-US" sz="2600" dirty="0" err="1"/>
              <a:t>viết</a:t>
            </a:r>
            <a:r>
              <a:rPr lang="en-US" sz="2600" dirty="0"/>
              <a:t>: </a:t>
            </a:r>
            <a:r>
              <a:rPr lang="en-US" sz="2600" u="none" strike="noStrike" dirty="0">
                <a:effectLst/>
                <a:hlinkClick r:id="rId2"/>
              </a:rPr>
              <a:t>https://medium.com/analytics-vidhya/implementing-convolution-without-for-loops-in-numpy-ce111322a7cd</a:t>
            </a:r>
            <a:r>
              <a:rPr lang="en-US" sz="2600" u="none" strike="noStrike" dirty="0"/>
              <a:t> </a:t>
            </a:r>
            <a:endParaRPr lang="en-US" sz="2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 err="1"/>
              <a:t>Dùng</a:t>
            </a:r>
            <a:r>
              <a:rPr lang="en-US" sz="2600" dirty="0"/>
              <a:t> </a:t>
            </a:r>
            <a:r>
              <a:rPr lang="en-US" sz="2600" dirty="0" err="1"/>
              <a:t>hoàn</a:t>
            </a:r>
            <a:r>
              <a:rPr lang="en-US" sz="2600" dirty="0"/>
              <a:t> </a:t>
            </a:r>
            <a:r>
              <a:rPr lang="en-US" sz="2600" dirty="0" err="1"/>
              <a:t>toàn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hàm</a:t>
            </a:r>
            <a:r>
              <a:rPr lang="en-US" sz="2600" dirty="0"/>
              <a:t> </a:t>
            </a:r>
            <a:r>
              <a:rPr lang="en-US" sz="2600" dirty="0" err="1"/>
              <a:t>numpy</a:t>
            </a:r>
            <a:r>
              <a:rPr lang="en-US" sz="2600" dirty="0"/>
              <a:t>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truy</a:t>
            </a:r>
            <a:r>
              <a:rPr lang="en-US" sz="2600" dirty="0"/>
              <a:t> </a:t>
            </a:r>
            <a:r>
              <a:rPr lang="en-US" sz="2600" dirty="0" err="1"/>
              <a:t>xuất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phần</a:t>
            </a:r>
            <a:r>
              <a:rPr lang="en-US" sz="2600" dirty="0"/>
              <a:t> </a:t>
            </a:r>
            <a:r>
              <a:rPr lang="en-US" sz="2600" dirty="0" err="1"/>
              <a:t>tử</a:t>
            </a:r>
            <a:r>
              <a:rPr lang="en-US" sz="2600" dirty="0"/>
              <a:t> </a:t>
            </a:r>
            <a:r>
              <a:rPr lang="en-US" sz="2600" dirty="0" err="1"/>
              <a:t>trong</a:t>
            </a:r>
            <a:r>
              <a:rPr lang="en-US" sz="2600" dirty="0"/>
              <a:t> </a:t>
            </a:r>
            <a:r>
              <a:rPr lang="en-US" sz="2600" dirty="0" err="1"/>
              <a:t>ảnh</a:t>
            </a:r>
            <a:r>
              <a:rPr lang="en-US" sz="2600" dirty="0"/>
              <a:t> </a:t>
            </a:r>
            <a:r>
              <a:rPr lang="en-US" sz="2600" dirty="0" err="1"/>
              <a:t>theo</a:t>
            </a:r>
            <a:r>
              <a:rPr lang="en-US" sz="2600" dirty="0"/>
              <a:t> </a:t>
            </a:r>
            <a:r>
              <a:rPr lang="en-US" sz="2600" dirty="0" err="1"/>
              <a:t>từng</a:t>
            </a:r>
            <a:r>
              <a:rPr lang="en-US" sz="2600" dirty="0"/>
              <a:t> </a:t>
            </a:r>
            <a:r>
              <a:rPr lang="en-US" sz="2600" dirty="0" err="1"/>
              <a:t>lớp</a:t>
            </a:r>
            <a:r>
              <a:rPr lang="en-US" sz="2600" dirty="0"/>
              <a:t> </a:t>
            </a:r>
            <a:r>
              <a:rPr lang="en-US" sz="2600" dirty="0" err="1"/>
              <a:t>tích</a:t>
            </a:r>
            <a:r>
              <a:rPr lang="en-US" sz="2600" dirty="0"/>
              <a:t> </a:t>
            </a:r>
            <a:r>
              <a:rPr lang="en-US" sz="2600" dirty="0" err="1"/>
              <a:t>chập</a:t>
            </a:r>
            <a:r>
              <a:rPr lang="en-US" sz="2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600" dirty="0" err="1"/>
              <a:t>Nhược</a:t>
            </a:r>
            <a:r>
              <a:rPr lang="en-US" sz="2600" dirty="0"/>
              <a:t> </a:t>
            </a:r>
            <a:r>
              <a:rPr lang="en-US" sz="2600" dirty="0" err="1"/>
              <a:t>điểm</a:t>
            </a:r>
            <a:r>
              <a:rPr lang="en-US" sz="2600" dirty="0"/>
              <a:t>: </a:t>
            </a:r>
            <a:r>
              <a:rPr lang="en-US" sz="2600" dirty="0" err="1"/>
              <a:t>Yêu</a:t>
            </a:r>
            <a:r>
              <a:rPr lang="en-US" sz="2600" dirty="0"/>
              <a:t> </a:t>
            </a:r>
            <a:r>
              <a:rPr lang="en-US" sz="2600" dirty="0" err="1"/>
              <a:t>cầu</a:t>
            </a:r>
            <a:r>
              <a:rPr lang="en-US" sz="2600" dirty="0"/>
              <a:t> </a:t>
            </a:r>
            <a:r>
              <a:rPr lang="en-US" sz="2600" dirty="0" err="1"/>
              <a:t>ảnh</a:t>
            </a:r>
            <a:r>
              <a:rPr lang="en-US" sz="2600" dirty="0"/>
              <a:t> </a:t>
            </a:r>
            <a:r>
              <a:rPr lang="en-US" sz="2600" dirty="0" err="1"/>
              <a:t>vuông</a:t>
            </a:r>
            <a:r>
              <a:rPr lang="en-US" sz="2600" dirty="0"/>
              <a:t> do </a:t>
            </a:r>
            <a:r>
              <a:rPr lang="en-US" sz="2600" dirty="0" err="1"/>
              <a:t>đó</a:t>
            </a:r>
            <a:r>
              <a:rPr lang="en-US" sz="2600" dirty="0"/>
              <a:t> </a:t>
            </a:r>
            <a:r>
              <a:rPr lang="en-US" sz="2600" dirty="0" err="1"/>
              <a:t>phải</a:t>
            </a:r>
            <a:r>
              <a:rPr lang="en-US" sz="2600" dirty="0"/>
              <a:t> </a:t>
            </a:r>
            <a:r>
              <a:rPr lang="en-US" sz="2600" dirty="0" err="1"/>
              <a:t>tốn</a:t>
            </a:r>
            <a:r>
              <a:rPr lang="en-US" sz="2600" dirty="0"/>
              <a:t> </a:t>
            </a:r>
            <a:r>
              <a:rPr lang="en-US" sz="2600" dirty="0" err="1"/>
              <a:t>thêm</a:t>
            </a:r>
            <a:r>
              <a:rPr lang="en-US" sz="2600" dirty="0"/>
              <a:t> chi </a:t>
            </a:r>
            <a:r>
              <a:rPr lang="en-US" sz="2600" dirty="0" err="1"/>
              <a:t>phí</a:t>
            </a:r>
            <a:r>
              <a:rPr lang="en-US" sz="2600" dirty="0"/>
              <a:t> padding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tích</a:t>
            </a:r>
            <a:r>
              <a:rPr lang="en-US" sz="2600" dirty="0"/>
              <a:t> </a:t>
            </a:r>
            <a:r>
              <a:rPr lang="en-US" sz="2600" dirty="0" err="1"/>
              <a:t>chập</a:t>
            </a:r>
            <a:r>
              <a:rPr lang="en-US" sz="2600" dirty="0"/>
              <a:t> </a:t>
            </a:r>
            <a:r>
              <a:rPr lang="en-US" sz="2600" dirty="0" err="1"/>
              <a:t>vào</a:t>
            </a:r>
            <a:r>
              <a:rPr lang="en-US" sz="2600" dirty="0"/>
              <a:t> </a:t>
            </a:r>
            <a:r>
              <a:rPr lang="en-US" sz="2600" dirty="0" err="1"/>
              <a:t>vùng</a:t>
            </a:r>
            <a:r>
              <a:rPr lang="en-US" sz="2600" dirty="0"/>
              <a:t> padding </a:t>
            </a:r>
            <a:r>
              <a:rPr lang="en-US" sz="2600" dirty="0" err="1"/>
              <a:t>thường</a:t>
            </a:r>
            <a:r>
              <a:rPr lang="en-US" sz="2600" dirty="0"/>
              <a:t> </a:t>
            </a:r>
            <a:r>
              <a:rPr lang="en-US" sz="2600" dirty="0" err="1"/>
              <a:t>vô</a:t>
            </a:r>
            <a:r>
              <a:rPr lang="en-US" sz="2600" dirty="0"/>
              <a:t> </a:t>
            </a:r>
            <a:r>
              <a:rPr lang="en-US" sz="2600" dirty="0" err="1"/>
              <a:t>nghĩa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924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3: </a:t>
            </a:r>
            <a:r>
              <a:rPr lang="en-US" dirty="0" err="1">
                <a:solidFill>
                  <a:srgbClr val="FF0000"/>
                </a:solidFill>
              </a:rPr>
              <a:t>Lấy</a:t>
            </a:r>
            <a:r>
              <a:rPr lang="en-US" dirty="0">
                <a:solidFill>
                  <a:srgbClr val="FF0000"/>
                </a:solidFill>
              </a:rPr>
              <a:t> ý </a:t>
            </a:r>
            <a:r>
              <a:rPr lang="en-US" dirty="0" err="1">
                <a:solidFill>
                  <a:srgbClr val="FF0000"/>
                </a:solidFill>
              </a:rPr>
              <a:t>tưởng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tích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trong</a:t>
            </a:r>
            <a:r>
              <a:rPr lang="en-US" dirty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2C424-D320-E2F2-AE07-48FFF14A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357" y="1709929"/>
            <a:ext cx="8049090" cy="42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A242-71C4-1797-4608-4FA7E73E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Nội</a:t>
            </a:r>
            <a:r>
              <a:rPr lang="en-US" dirty="0">
                <a:solidFill>
                  <a:srgbClr val="FF0000"/>
                </a:solidFill>
              </a:rPr>
              <a:t> dung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8EC87-6314-1D0C-1845-402452574CAC}"/>
              </a:ext>
            </a:extLst>
          </p:cNvPr>
          <p:cNvSpPr txBox="1"/>
          <p:nvPr/>
        </p:nvSpPr>
        <p:spPr>
          <a:xfrm>
            <a:off x="1338470" y="2172156"/>
            <a:ext cx="966083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 err="1"/>
              <a:t>Cài</a:t>
            </a:r>
            <a:r>
              <a:rPr lang="en-US" sz="4400" dirty="0"/>
              <a:t> </a:t>
            </a:r>
            <a:r>
              <a:rPr lang="en-US" sz="4400" dirty="0" err="1"/>
              <a:t>đặt</a:t>
            </a:r>
            <a:r>
              <a:rPr lang="en-US" sz="4400" dirty="0"/>
              <a:t> </a:t>
            </a:r>
            <a:r>
              <a:rPr lang="en-US" sz="4400" dirty="0" err="1"/>
              <a:t>giải</a:t>
            </a:r>
            <a:r>
              <a:rPr lang="en-US" sz="4400" dirty="0"/>
              <a:t> </a:t>
            </a:r>
            <a:r>
              <a:rPr lang="en-US" sz="4400" dirty="0" err="1"/>
              <a:t>thuật</a:t>
            </a:r>
            <a:r>
              <a:rPr lang="en-US" sz="4400" dirty="0"/>
              <a:t> background removing LQN</a:t>
            </a:r>
          </a:p>
        </p:txBody>
      </p:sp>
    </p:spTree>
    <p:extLst>
      <p:ext uri="{BB962C8B-B14F-4D97-AF65-F5344CB8AC3E}">
        <p14:creationId xmlns:p14="http://schemas.microsoft.com/office/powerpoint/2010/main" val="61501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3: </a:t>
            </a:r>
            <a:r>
              <a:rPr lang="en-US" dirty="0" err="1">
                <a:solidFill>
                  <a:srgbClr val="FF0000"/>
                </a:solidFill>
              </a:rPr>
              <a:t>Lấy</a:t>
            </a:r>
            <a:r>
              <a:rPr lang="en-US" dirty="0">
                <a:solidFill>
                  <a:srgbClr val="FF0000"/>
                </a:solidFill>
              </a:rPr>
              <a:t> ý </a:t>
            </a:r>
            <a:r>
              <a:rPr lang="en-US" dirty="0" err="1">
                <a:solidFill>
                  <a:srgbClr val="FF0000"/>
                </a:solidFill>
              </a:rPr>
              <a:t>tưởng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tích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trong</a:t>
            </a:r>
            <a:r>
              <a:rPr lang="en-US" dirty="0">
                <a:solidFill>
                  <a:srgbClr val="FF0000"/>
                </a:solidFill>
              </a:rPr>
              <a:t>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89D77-E0A4-1A23-EB2E-449C3BE9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2476367"/>
            <a:ext cx="782111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7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 err="1">
                <a:solidFill>
                  <a:srgbClr val="FF0000"/>
                </a:solidFill>
              </a:rPr>
              <a:t>Dùng</a:t>
            </a:r>
            <a:r>
              <a:rPr lang="en-US" dirty="0">
                <a:solidFill>
                  <a:srgbClr val="FF0000"/>
                </a:solidFill>
              </a:rPr>
              <a:t> sliding window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62950-8696-BE3F-6B74-300806E3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2340269"/>
            <a:ext cx="8673547" cy="29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 err="1">
                <a:solidFill>
                  <a:srgbClr val="FF0000"/>
                </a:solidFill>
              </a:rPr>
              <a:t>Dùng</a:t>
            </a:r>
            <a:r>
              <a:rPr lang="en-US" dirty="0">
                <a:solidFill>
                  <a:srgbClr val="FF0000"/>
                </a:solidFill>
              </a:rPr>
              <a:t> sliding window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76F84-214A-26BA-252F-A530A0CE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24" y="1796197"/>
            <a:ext cx="8726118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6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Cải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4: </a:t>
            </a:r>
            <a:r>
              <a:rPr lang="en-US" dirty="0" err="1">
                <a:solidFill>
                  <a:srgbClr val="FF0000"/>
                </a:solidFill>
              </a:rPr>
              <a:t>Dùng</a:t>
            </a:r>
            <a:r>
              <a:rPr lang="en-US" dirty="0">
                <a:solidFill>
                  <a:srgbClr val="FF0000"/>
                </a:solidFill>
              </a:rPr>
              <a:t> sliding window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4650-338A-FA57-59C8-8A7FB9DC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1942892"/>
            <a:ext cx="7954485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6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so </a:t>
            </a:r>
            <a:r>
              <a:rPr lang="en-US" dirty="0" err="1">
                <a:solidFill>
                  <a:srgbClr val="FF0000"/>
                </a:solidFill>
              </a:rPr>
              <a:t>sánh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tốc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với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ảnh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kích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thước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lớn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F50AB27-6A3E-46A1-2A7D-3C0014E10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16" y="2320122"/>
            <a:ext cx="6392167" cy="2400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F0CBCA-4647-7993-76D8-2078284CD3BF}"/>
              </a:ext>
            </a:extLst>
          </p:cNvPr>
          <p:cNvSpPr txBox="1"/>
          <p:nvPr/>
        </p:nvSpPr>
        <p:spPr>
          <a:xfrm>
            <a:off x="1192696" y="5062330"/>
            <a:ext cx="9952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Khi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phương</a:t>
            </a:r>
            <a:r>
              <a:rPr lang="en-US" sz="3000" dirty="0"/>
              <a:t> </a:t>
            </a:r>
            <a:r>
              <a:rPr lang="en-US" sz="3000" dirty="0" err="1"/>
              <a:t>pháp</a:t>
            </a:r>
            <a:r>
              <a:rPr lang="en-US" sz="3000" dirty="0"/>
              <a:t> </a:t>
            </a:r>
            <a:r>
              <a:rPr lang="en-US" sz="3000" b="1" dirty="0" err="1"/>
              <a:t>ngây</a:t>
            </a:r>
            <a:r>
              <a:rPr lang="en-US" sz="3000" b="1" dirty="0"/>
              <a:t> </a:t>
            </a:r>
            <a:r>
              <a:rPr lang="en-US" sz="3000" b="1" dirty="0" err="1"/>
              <a:t>thơ</a:t>
            </a:r>
            <a:r>
              <a:rPr lang="en-US" sz="3000" b="1" dirty="0"/>
              <a:t> </a:t>
            </a:r>
            <a:r>
              <a:rPr lang="en-US" sz="3000" b="1" dirty="0" err="1"/>
              <a:t>bằng</a:t>
            </a:r>
            <a:r>
              <a:rPr lang="en-US" sz="3000" b="1" dirty="0"/>
              <a:t> Python </a:t>
            </a:r>
            <a:r>
              <a:rPr lang="en-US" sz="3000" dirty="0" err="1"/>
              <a:t>mất</a:t>
            </a:r>
            <a:r>
              <a:rPr lang="en-US" sz="3000" dirty="0"/>
              <a:t> </a:t>
            </a:r>
            <a:r>
              <a:rPr lang="en-US" sz="3000" b="1" dirty="0"/>
              <a:t>4377</a:t>
            </a:r>
            <a:r>
              <a:rPr lang="en-US" sz="3000" dirty="0"/>
              <a:t> </a:t>
            </a:r>
            <a:r>
              <a:rPr lang="en-US" sz="3000" dirty="0" err="1"/>
              <a:t>giây</a:t>
            </a:r>
            <a:r>
              <a:rPr lang="en-US" sz="3000" dirty="0"/>
              <a:t> (</a:t>
            </a:r>
            <a:r>
              <a:rPr lang="en-US" sz="3000" dirty="0" err="1"/>
              <a:t>tương</a:t>
            </a:r>
            <a:r>
              <a:rPr lang="en-US" sz="3000" dirty="0"/>
              <a:t> </a:t>
            </a:r>
            <a:r>
              <a:rPr lang="en-US" sz="3000" dirty="0" err="1"/>
              <a:t>đương</a:t>
            </a:r>
            <a:r>
              <a:rPr lang="en-US" sz="3000" dirty="0"/>
              <a:t> 1 </a:t>
            </a:r>
            <a:r>
              <a:rPr lang="en-US" sz="3000" dirty="0" err="1"/>
              <a:t>tiếng</a:t>
            </a:r>
            <a:r>
              <a:rPr lang="en-US" sz="3000" dirty="0"/>
              <a:t> 12 </a:t>
            </a:r>
            <a:r>
              <a:rPr lang="en-US" sz="3000" dirty="0" err="1"/>
              <a:t>phút</a:t>
            </a:r>
            <a:r>
              <a:rPr lang="en-US" sz="3000" dirty="0"/>
              <a:t> 57 </a:t>
            </a:r>
            <a:r>
              <a:rPr lang="en-US" sz="3000" dirty="0" err="1"/>
              <a:t>giây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258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tốt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nhất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BD08FF5-D986-0D7C-5A72-780F1AD99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49" y="2052886"/>
            <a:ext cx="6506483" cy="1914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7C79E3-B2C0-1842-235B-A552A6048B2F}"/>
              </a:ext>
            </a:extLst>
          </p:cNvPr>
          <p:cNvSpPr txBox="1"/>
          <p:nvPr/>
        </p:nvSpPr>
        <p:spPr>
          <a:xfrm>
            <a:off x="1881810" y="4359965"/>
            <a:ext cx="9210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b="1" dirty="0"/>
              <a:t>sliding window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</a:t>
            </a:r>
            <a:r>
              <a:rPr lang="en-US" sz="3000" dirty="0" err="1"/>
              <a:t>Numpy</a:t>
            </a:r>
            <a:r>
              <a:rPr lang="en-US" sz="3000" dirty="0"/>
              <a:t> </a:t>
            </a:r>
            <a:r>
              <a:rPr lang="en-US" sz="3000" dirty="0" err="1"/>
              <a:t>cải</a:t>
            </a:r>
            <a:r>
              <a:rPr lang="en-US" sz="3000" dirty="0"/>
              <a:t> </a:t>
            </a:r>
            <a:r>
              <a:rPr lang="en-US" sz="3000" dirty="0" err="1"/>
              <a:t>thiện</a:t>
            </a:r>
            <a:r>
              <a:rPr lang="en-US" sz="3000" dirty="0"/>
              <a:t> </a:t>
            </a:r>
            <a:r>
              <a:rPr lang="en-US" sz="3000" dirty="0" err="1"/>
              <a:t>kết</a:t>
            </a:r>
            <a:r>
              <a:rPr lang="en-US" sz="3000" dirty="0"/>
              <a:t> </a:t>
            </a:r>
            <a:r>
              <a:rPr lang="en-US" sz="3000" dirty="0" err="1"/>
              <a:t>quả</a:t>
            </a:r>
            <a:r>
              <a:rPr lang="en-US" sz="3000" dirty="0"/>
              <a:t> </a:t>
            </a:r>
            <a:r>
              <a:rPr lang="en-US" sz="3000" dirty="0" err="1"/>
              <a:t>từ</a:t>
            </a:r>
            <a:r>
              <a:rPr lang="en-US" sz="3000" dirty="0"/>
              <a:t> </a:t>
            </a:r>
            <a:r>
              <a:rPr lang="en-US" sz="3000" b="1" dirty="0"/>
              <a:t>4377s</a:t>
            </a:r>
            <a:r>
              <a:rPr lang="en-US" sz="3000" dirty="0"/>
              <a:t> </a:t>
            </a:r>
            <a:r>
              <a:rPr lang="en-US" sz="3000" dirty="0" err="1"/>
              <a:t>xuống</a:t>
            </a:r>
            <a:r>
              <a:rPr lang="en-US" sz="3000" dirty="0"/>
              <a:t> </a:t>
            </a:r>
            <a:r>
              <a:rPr lang="en-US" sz="3000" b="1" dirty="0"/>
              <a:t>132s</a:t>
            </a:r>
            <a:r>
              <a:rPr lang="en-US" sz="3000" dirty="0"/>
              <a:t> (</a:t>
            </a:r>
            <a:r>
              <a:rPr lang="en-US" sz="3000" dirty="0" err="1"/>
              <a:t>tương</a:t>
            </a:r>
            <a:r>
              <a:rPr lang="en-US" sz="3000" dirty="0"/>
              <a:t> </a:t>
            </a:r>
            <a:r>
              <a:rPr lang="en-US" sz="3000" dirty="0" err="1"/>
              <a:t>đương</a:t>
            </a:r>
            <a:r>
              <a:rPr lang="en-US" sz="3000" dirty="0"/>
              <a:t> 2 </a:t>
            </a:r>
            <a:r>
              <a:rPr lang="en-US" sz="3000" dirty="0" err="1"/>
              <a:t>phút</a:t>
            </a:r>
            <a:r>
              <a:rPr lang="en-US" sz="3000" dirty="0"/>
              <a:t> 12 </a:t>
            </a:r>
            <a:r>
              <a:rPr lang="en-US" sz="3000" dirty="0" err="1"/>
              <a:t>giây</a:t>
            </a:r>
            <a:r>
              <a:rPr lang="en-US" sz="3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25778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Nguồn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49571-5246-4287-317D-807D81BC3F05}"/>
              </a:ext>
            </a:extLst>
          </p:cNvPr>
          <p:cNvSpPr txBox="1"/>
          <p:nvPr/>
        </p:nvSpPr>
        <p:spPr>
          <a:xfrm>
            <a:off x="1858297" y="1929089"/>
            <a:ext cx="769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https://github.com/HoAnhKhoaVN/22c15033_bg_rm_lqn.git</a:t>
            </a:r>
            <a:r>
              <a:rPr lang="en-US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BD779-191A-FF14-AB8E-C1299C24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2298421"/>
            <a:ext cx="6312175" cy="38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59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A gold curtain with a pattern&#10;&#10;Description automatically generated">
            <a:extLst>
              <a:ext uri="{FF2B5EF4-FFF2-40B4-BE49-F238E27FC236}">
                <a16:creationId xmlns:a16="http://schemas.microsoft.com/office/drawing/2014/main" id="{32FF609F-7462-FCEF-58F9-70950AFB0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37" y="2052886"/>
            <a:ext cx="8576192" cy="3364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D045F-CD6A-00F3-1B8A-6B66B60C49C4}"/>
              </a:ext>
            </a:extLst>
          </p:cNvPr>
          <p:cNvSpPr txBox="1"/>
          <p:nvPr/>
        </p:nvSpPr>
        <p:spPr>
          <a:xfrm>
            <a:off x="5416731" y="5492932"/>
            <a:ext cx="135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2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A gold curtain with a pattern&#10;&#10;Description automatically generated">
            <a:extLst>
              <a:ext uri="{FF2B5EF4-FFF2-40B4-BE49-F238E27FC236}">
                <a16:creationId xmlns:a16="http://schemas.microsoft.com/office/drawing/2014/main" id="{13025609-E1D2-66BE-C263-F856E8C56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93" y="1971203"/>
            <a:ext cx="8913223" cy="3496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F87BEB-EAFB-97DA-0BC8-FEEA979C4F2E}"/>
              </a:ext>
            </a:extLst>
          </p:cNvPr>
          <p:cNvSpPr txBox="1"/>
          <p:nvPr/>
        </p:nvSpPr>
        <p:spPr>
          <a:xfrm>
            <a:off x="3218904" y="5571309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0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toán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87BEB-EAFB-97DA-0BC8-FEEA979C4F2E}"/>
              </a:ext>
            </a:extLst>
          </p:cNvPr>
          <p:cNvSpPr txBox="1"/>
          <p:nvPr/>
        </p:nvSpPr>
        <p:spPr>
          <a:xfrm>
            <a:off x="3782715" y="528814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pic>
        <p:nvPicPr>
          <p:cNvPr id="5" name="Picture 4" descr="A black screen with white dots&#10;&#10;Description automatically generated">
            <a:extLst>
              <a:ext uri="{FF2B5EF4-FFF2-40B4-BE49-F238E27FC236}">
                <a16:creationId xmlns:a16="http://schemas.microsoft.com/office/drawing/2014/main" id="{0F1BB9FA-DE70-D42D-57CB-E8FFD5A1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44" y="1971550"/>
            <a:ext cx="8044112" cy="31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8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267D-DB68-FE63-00F0-0ABBB139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dirty="0" err="1">
                <a:solidFill>
                  <a:srgbClr val="FF0000"/>
                </a:solidFill>
              </a:rPr>
              <a:t>Giải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 err="1">
                <a:solidFill>
                  <a:srgbClr val="FF0000"/>
                </a:solidFill>
              </a:rPr>
              <a:t>thuật</a:t>
            </a:r>
            <a:r>
              <a:rPr lang="en-US" sz="5400" dirty="0">
                <a:solidFill>
                  <a:srgbClr val="FF0000"/>
                </a:solidFill>
              </a:rPr>
              <a:t> Background Removing LQN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81D0E-106C-0310-6870-A412D6A6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03" y="1830326"/>
            <a:ext cx="10240804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02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341CEF-562A-61E3-21E6-B8AB7761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4" y="1941216"/>
            <a:ext cx="9553303" cy="37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920AE-F5E7-4E37-1074-02CF95F0B43C}"/>
              </a:ext>
            </a:extLst>
          </p:cNvPr>
          <p:cNvSpPr txBox="1"/>
          <p:nvPr/>
        </p:nvSpPr>
        <p:spPr>
          <a:xfrm>
            <a:off x="1759131" y="5761345"/>
            <a:ext cx="854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45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625DA0-11CF-152C-265E-9F8AB032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6" y="1926771"/>
            <a:ext cx="9240508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2005149" y="5701937"/>
            <a:ext cx="908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,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2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5631594" y="5624568"/>
            <a:ext cx="107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en-US" dirty="0"/>
          </a:p>
        </p:txBody>
      </p:sp>
      <p:pic>
        <p:nvPicPr>
          <p:cNvPr id="5" name="Picture 4" descr="A close-up of a scroll&#10;&#10;Description automatically generated">
            <a:extLst>
              <a:ext uri="{FF2B5EF4-FFF2-40B4-BE49-F238E27FC236}">
                <a16:creationId xmlns:a16="http://schemas.microsoft.com/office/drawing/2014/main" id="{78B99A24-1485-9255-0F13-088A6C874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46" y="1959429"/>
            <a:ext cx="4886851" cy="366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3039593" y="5728432"/>
            <a:ext cx="611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en-US" dirty="0"/>
          </a:p>
        </p:txBody>
      </p:sp>
      <p:pic>
        <p:nvPicPr>
          <p:cNvPr id="6146" name="Picture 2" descr="ok">
            <a:extLst>
              <a:ext uri="{FF2B5EF4-FFF2-40B4-BE49-F238E27FC236}">
                <a16:creationId xmlns:a16="http://schemas.microsoft.com/office/drawing/2014/main" id="{2CBB5477-1250-A4DD-41D3-BC7F1341A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75" y="1973501"/>
            <a:ext cx="4868089" cy="365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34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Tiến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xóa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nền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bằng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toán</a:t>
            </a:r>
            <a:r>
              <a:rPr lang="en-US" dirty="0">
                <a:solidFill>
                  <a:srgbClr val="FF0000"/>
                </a:solidFill>
              </a:rPr>
              <a:t> Background Removing LQN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9E7C8-C15C-4E72-49A0-83C3FF45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25" y="2757394"/>
            <a:ext cx="6820852" cy="1343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7C829-BDF0-82C0-B893-D3F061D1734D}"/>
              </a:ext>
            </a:extLst>
          </p:cNvPr>
          <p:cNvSpPr txBox="1"/>
          <p:nvPr/>
        </p:nvSpPr>
        <p:spPr>
          <a:xfrm>
            <a:off x="2618014" y="2061435"/>
            <a:ext cx="695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b="1" dirty="0"/>
              <a:t>7 </a:t>
            </a:r>
            <a:r>
              <a:rPr lang="en-US" b="1" dirty="0" err="1"/>
              <a:t>phút</a:t>
            </a:r>
            <a:r>
              <a:rPr lang="en-US" b="1" dirty="0"/>
              <a:t> 34 </a:t>
            </a:r>
            <a:r>
              <a:rPr lang="en-US" b="1" dirty="0" err="1"/>
              <a:t>giây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4710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4392729" y="5746130"/>
            <a:ext cx="512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5907F-F1E9-A735-AEB4-3590102D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583" y="2052886"/>
            <a:ext cx="4762242" cy="35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00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51F1-8E78-CCCD-C392-B23093E6237D}"/>
              </a:ext>
            </a:extLst>
          </p:cNvPr>
          <p:cNvSpPr txBox="1"/>
          <p:nvPr/>
        </p:nvSpPr>
        <p:spPr>
          <a:xfrm>
            <a:off x="3860144" y="5624568"/>
            <a:ext cx="44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,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</p:txBody>
      </p:sp>
      <p:pic>
        <p:nvPicPr>
          <p:cNvPr id="4098" name="Picture 2" descr="ok">
            <a:extLst>
              <a:ext uri="{FF2B5EF4-FFF2-40B4-BE49-F238E27FC236}">
                <a16:creationId xmlns:a16="http://schemas.microsoft.com/office/drawing/2014/main" id="{4B1BC508-82F9-7852-63D0-49087A689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163" y="2011056"/>
            <a:ext cx="4818016" cy="36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565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luận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9980C-0735-DC74-3107-377DBA0915DC}"/>
              </a:ext>
            </a:extLst>
          </p:cNvPr>
          <p:cNvSpPr txBox="1"/>
          <p:nvPr/>
        </p:nvSpPr>
        <p:spPr>
          <a:xfrm>
            <a:off x="897194" y="1446238"/>
            <a:ext cx="10807126" cy="4810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00" dirty="0" err="1"/>
              <a:t>Đã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r>
              <a:rPr lang="en-US" sz="2300" dirty="0" err="1"/>
              <a:t>tốc</a:t>
            </a:r>
            <a:r>
              <a:rPr lang="en-US" sz="2300" dirty="0"/>
              <a:t> </a:t>
            </a:r>
            <a:r>
              <a:rPr lang="en-US" sz="2300" dirty="0" err="1"/>
              <a:t>độ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toán</a:t>
            </a:r>
            <a:r>
              <a:rPr lang="en-US" sz="2300" dirty="0"/>
              <a:t> Background Removing LQN. </a:t>
            </a:r>
            <a:r>
              <a:rPr lang="en-US" sz="2300" dirty="0" err="1"/>
              <a:t>Tuy</a:t>
            </a:r>
            <a:r>
              <a:rPr lang="en-US" sz="2300" dirty="0"/>
              <a:t> </a:t>
            </a:r>
            <a:r>
              <a:rPr lang="en-US" sz="2300" dirty="0" err="1"/>
              <a:t>nhiên</a:t>
            </a:r>
            <a:r>
              <a:rPr lang="en-US" sz="2300" dirty="0"/>
              <a:t> </a:t>
            </a:r>
            <a:r>
              <a:rPr lang="en-US" sz="2300" dirty="0" err="1"/>
              <a:t>vẫn</a:t>
            </a:r>
            <a:r>
              <a:rPr lang="en-US" sz="2300" dirty="0"/>
              <a:t> </a:t>
            </a:r>
            <a:r>
              <a:rPr lang="en-US" sz="2300" dirty="0" err="1"/>
              <a:t>còn</a:t>
            </a:r>
            <a:r>
              <a:rPr lang="en-US" sz="2300" dirty="0"/>
              <a:t> </a:t>
            </a:r>
            <a:r>
              <a:rPr lang="en-US" sz="2300" dirty="0" err="1"/>
              <a:t>chậm</a:t>
            </a:r>
            <a:r>
              <a:rPr lang="en-US" sz="2300" dirty="0"/>
              <a:t> </a:t>
            </a:r>
            <a:r>
              <a:rPr lang="en-US" sz="2300" dirty="0" err="1"/>
              <a:t>nếu</a:t>
            </a:r>
            <a:r>
              <a:rPr lang="en-US" sz="2300" dirty="0"/>
              <a:t> </a:t>
            </a:r>
            <a:r>
              <a:rPr lang="en-US" sz="2300" dirty="0" err="1"/>
              <a:t>ứng</a:t>
            </a:r>
            <a:r>
              <a:rPr lang="en-US" sz="2300" dirty="0"/>
              <a:t> </a:t>
            </a:r>
            <a:r>
              <a:rPr lang="en-US" sz="2300" dirty="0" err="1"/>
              <a:t>dụng</a:t>
            </a:r>
            <a:r>
              <a:rPr lang="en-US" sz="2300" dirty="0"/>
              <a:t> </a:t>
            </a:r>
            <a:r>
              <a:rPr lang="en-US" sz="2300" dirty="0" err="1"/>
              <a:t>vào</a:t>
            </a:r>
            <a:r>
              <a:rPr lang="en-US" sz="2300" dirty="0"/>
              <a:t> </a:t>
            </a:r>
            <a:r>
              <a:rPr lang="en-US" sz="2300" dirty="0" err="1"/>
              <a:t>thực</a:t>
            </a:r>
            <a:r>
              <a:rPr lang="en-US" sz="2300" dirty="0"/>
              <a:t> </a:t>
            </a:r>
            <a:r>
              <a:rPr lang="en-US" sz="2300" dirty="0" err="1"/>
              <a:t>tế</a:t>
            </a:r>
            <a:r>
              <a:rPr lang="en-US" sz="23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00" dirty="0" err="1"/>
              <a:t>Kết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của</a:t>
            </a:r>
            <a:r>
              <a:rPr lang="en-US" sz="2300" dirty="0"/>
              <a:t> </a:t>
            </a:r>
            <a:r>
              <a:rPr lang="en-US" sz="2300" dirty="0" err="1"/>
              <a:t>thuật</a:t>
            </a:r>
            <a:r>
              <a:rPr lang="en-US" sz="2300" dirty="0"/>
              <a:t> </a:t>
            </a:r>
            <a:r>
              <a:rPr lang="en-US" sz="2300" dirty="0" err="1"/>
              <a:t>toán</a:t>
            </a:r>
            <a:r>
              <a:rPr lang="en-US" sz="2300" dirty="0"/>
              <a:t> </a:t>
            </a:r>
            <a:r>
              <a:rPr lang="en-US" sz="2300" dirty="0" err="1"/>
              <a:t>bước</a:t>
            </a:r>
            <a:r>
              <a:rPr lang="en-US" sz="2300" dirty="0"/>
              <a:t> </a:t>
            </a:r>
            <a:r>
              <a:rPr lang="en-US" sz="2300" dirty="0" err="1"/>
              <a:t>đầu</a:t>
            </a:r>
            <a:r>
              <a:rPr lang="en-US" sz="2300" dirty="0"/>
              <a:t> </a:t>
            </a:r>
            <a:r>
              <a:rPr lang="en-US" sz="2300" dirty="0" err="1"/>
              <a:t>chứng</a:t>
            </a:r>
            <a:r>
              <a:rPr lang="en-US" sz="2300" dirty="0"/>
              <a:t> </a:t>
            </a:r>
            <a:r>
              <a:rPr lang="en-US" sz="2300" dirty="0" err="1"/>
              <a:t>minh</a:t>
            </a:r>
            <a:r>
              <a:rPr lang="en-US" sz="2300" dirty="0"/>
              <a:t> </a:t>
            </a:r>
            <a:r>
              <a:rPr lang="en-US" sz="2300" dirty="0" err="1"/>
              <a:t>sự</a:t>
            </a:r>
            <a:r>
              <a:rPr lang="en-US" sz="2300" dirty="0"/>
              <a:t>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việc</a:t>
            </a:r>
            <a:r>
              <a:rPr lang="en-US" sz="2300" dirty="0"/>
              <a:t> </a:t>
            </a:r>
            <a:r>
              <a:rPr lang="en-US" sz="2300" dirty="0" err="1"/>
              <a:t>phát</a:t>
            </a:r>
            <a:r>
              <a:rPr lang="en-US" sz="2300" dirty="0"/>
              <a:t> </a:t>
            </a:r>
            <a:r>
              <a:rPr lang="en-US" sz="2300" dirty="0" err="1"/>
              <a:t>hiện</a:t>
            </a:r>
            <a:r>
              <a:rPr lang="en-US" sz="2300" dirty="0"/>
              <a:t> </a:t>
            </a:r>
            <a:r>
              <a:rPr lang="en-US" sz="2300" dirty="0" err="1"/>
              <a:t>và</a:t>
            </a:r>
            <a:r>
              <a:rPr lang="en-US" sz="2300" dirty="0"/>
              <a:t> </a:t>
            </a:r>
            <a:r>
              <a:rPr lang="en-US" sz="2300" dirty="0" err="1"/>
              <a:t>nhận</a:t>
            </a:r>
            <a:r>
              <a:rPr lang="en-US" sz="2300" dirty="0"/>
              <a:t> </a:t>
            </a:r>
            <a:r>
              <a:rPr lang="en-US" sz="2300" dirty="0" err="1"/>
              <a:t>diện</a:t>
            </a:r>
            <a:r>
              <a:rPr lang="en-US" sz="2300" dirty="0"/>
              <a:t> </a:t>
            </a:r>
            <a:r>
              <a:rPr lang="en-US" sz="2300" dirty="0" err="1"/>
              <a:t>ký</a:t>
            </a:r>
            <a:r>
              <a:rPr lang="en-US" sz="2300" dirty="0"/>
              <a:t> </a:t>
            </a:r>
            <a:r>
              <a:rPr lang="en-US" sz="2300" dirty="0" err="1"/>
              <a:t>tự</a:t>
            </a:r>
            <a:r>
              <a:rPr lang="en-US" sz="2300" dirty="0"/>
              <a:t> </a:t>
            </a:r>
            <a:r>
              <a:rPr lang="en-US" sz="2300" dirty="0" err="1"/>
              <a:t>Hán</a:t>
            </a:r>
            <a:r>
              <a:rPr lang="en-US" sz="2300" dirty="0"/>
              <a:t>- </a:t>
            </a:r>
            <a:r>
              <a:rPr lang="en-US" sz="2300" dirty="0" err="1"/>
              <a:t>Nôm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các</a:t>
            </a:r>
            <a:r>
              <a:rPr lang="en-US" sz="2300" dirty="0"/>
              <a:t> </a:t>
            </a:r>
            <a:r>
              <a:rPr lang="en-US" sz="2300" dirty="0" err="1"/>
              <a:t>chiếu</a:t>
            </a:r>
            <a:r>
              <a:rPr lang="en-US" sz="2300" dirty="0"/>
              <a:t> </a:t>
            </a:r>
            <a:r>
              <a:rPr lang="en-US" sz="2300" dirty="0" err="1"/>
              <a:t>chỉ</a:t>
            </a:r>
            <a:r>
              <a:rPr lang="en-US" sz="2300" dirty="0"/>
              <a:t>, </a:t>
            </a:r>
            <a:r>
              <a:rPr lang="en-US" sz="2300" dirty="0" err="1"/>
              <a:t>sắc</a:t>
            </a:r>
            <a:r>
              <a:rPr lang="en-US" sz="2300" dirty="0"/>
              <a:t> </a:t>
            </a:r>
            <a:r>
              <a:rPr lang="en-US" sz="2300" dirty="0" err="1"/>
              <a:t>phong</a:t>
            </a:r>
            <a:r>
              <a:rPr lang="en-US" sz="2300" dirty="0"/>
              <a:t>, </a:t>
            </a:r>
            <a:r>
              <a:rPr lang="en-US" sz="2300" dirty="0" err="1"/>
              <a:t>chế</a:t>
            </a:r>
            <a:r>
              <a:rPr lang="en-US" sz="2300" dirty="0"/>
              <a:t> </a:t>
            </a:r>
            <a:r>
              <a:rPr lang="en-US" sz="2300" dirty="0" err="1"/>
              <a:t>phong</a:t>
            </a:r>
            <a:r>
              <a:rPr lang="en-US" sz="23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300" dirty="0" err="1"/>
              <a:t>Việc</a:t>
            </a:r>
            <a:r>
              <a:rPr lang="en-US" sz="2300" dirty="0"/>
              <a:t> </a:t>
            </a:r>
            <a:r>
              <a:rPr lang="en-US" sz="2300" dirty="0" err="1"/>
              <a:t>tăng</a:t>
            </a:r>
            <a:r>
              <a:rPr lang="en-US" sz="2300" dirty="0"/>
              <a:t> </a:t>
            </a:r>
            <a:r>
              <a:rPr lang="en-US" sz="2300" dirty="0" err="1"/>
              <a:t>độ</a:t>
            </a:r>
            <a:r>
              <a:rPr lang="en-US" sz="2300" dirty="0"/>
              <a:t> </a:t>
            </a:r>
            <a:r>
              <a:rPr lang="en-US" sz="2300" dirty="0" err="1"/>
              <a:t>tương</a:t>
            </a:r>
            <a:r>
              <a:rPr lang="en-US" sz="2300" dirty="0"/>
              <a:t> </a:t>
            </a:r>
            <a:r>
              <a:rPr lang="en-US" sz="2300" dirty="0" err="1"/>
              <a:t>phản</a:t>
            </a:r>
            <a:r>
              <a:rPr lang="en-US" sz="2300" dirty="0"/>
              <a:t> </a:t>
            </a:r>
            <a:r>
              <a:rPr lang="en-US" sz="2300" dirty="0" err="1"/>
              <a:t>của</a:t>
            </a:r>
            <a:r>
              <a:rPr lang="en-US" sz="2300" dirty="0"/>
              <a:t> </a:t>
            </a:r>
            <a:r>
              <a:rPr lang="en-US" sz="2300" dirty="0" err="1"/>
              <a:t>ảnh</a:t>
            </a:r>
            <a:r>
              <a:rPr lang="en-US" sz="2300" dirty="0"/>
              <a:t> </a:t>
            </a:r>
            <a:r>
              <a:rPr lang="en-US" sz="2300" dirty="0" err="1"/>
              <a:t>giúp</a:t>
            </a:r>
            <a:r>
              <a:rPr lang="en-US" sz="2300" dirty="0"/>
              <a:t> </a:t>
            </a:r>
            <a:r>
              <a:rPr lang="en-US" sz="2300" dirty="0" err="1"/>
              <a:t>dễ</a:t>
            </a:r>
            <a:r>
              <a:rPr lang="en-US" sz="2300" dirty="0"/>
              <a:t> </a:t>
            </a:r>
            <a:r>
              <a:rPr lang="en-US" sz="2300" dirty="0" err="1"/>
              <a:t>nhìn</a:t>
            </a:r>
            <a:r>
              <a:rPr lang="en-US" sz="2300" dirty="0"/>
              <a:t> </a:t>
            </a:r>
            <a:r>
              <a:rPr lang="en-US" sz="2300" dirty="0" err="1"/>
              <a:t>hơn</a:t>
            </a:r>
            <a:r>
              <a:rPr lang="en-US" sz="2300" dirty="0"/>
              <a:t>. </a:t>
            </a:r>
            <a:r>
              <a:rPr lang="en-US" sz="2300" dirty="0" err="1"/>
              <a:t>Tuy</a:t>
            </a:r>
            <a:r>
              <a:rPr lang="en-US" sz="2300" dirty="0"/>
              <a:t> </a:t>
            </a:r>
            <a:r>
              <a:rPr lang="en-US" sz="2300" dirty="0" err="1"/>
              <a:t>nhiên</a:t>
            </a:r>
            <a:r>
              <a:rPr lang="en-US" sz="2300" dirty="0"/>
              <a:t> lại </a:t>
            </a:r>
            <a:r>
              <a:rPr lang="en-US" sz="2300" dirty="0" err="1"/>
              <a:t>không</a:t>
            </a:r>
            <a:r>
              <a:rPr lang="en-US" sz="2300" dirty="0"/>
              <a:t> </a:t>
            </a:r>
            <a:r>
              <a:rPr lang="en-US" sz="2300" dirty="0" err="1"/>
              <a:t>chưa</a:t>
            </a:r>
            <a:r>
              <a:rPr lang="en-US" sz="2300" dirty="0"/>
              <a:t> </a:t>
            </a:r>
            <a:r>
              <a:rPr lang="en-US" sz="2300" dirty="0" err="1"/>
              <a:t>mang</a:t>
            </a:r>
            <a:r>
              <a:rPr lang="en-US" sz="2300" dirty="0"/>
              <a:t> lại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việc</a:t>
            </a:r>
            <a:r>
              <a:rPr lang="en-US" sz="2300" dirty="0"/>
              <a:t> </a:t>
            </a:r>
            <a:r>
              <a:rPr lang="en-US" sz="2300" dirty="0" err="1"/>
              <a:t>phát</a:t>
            </a:r>
            <a:r>
              <a:rPr lang="en-US" sz="2300" dirty="0"/>
              <a:t> </a:t>
            </a:r>
            <a:r>
              <a:rPr lang="en-US" sz="2300" dirty="0" err="1"/>
              <a:t>hiện</a:t>
            </a:r>
            <a:r>
              <a:rPr lang="en-US" sz="2300" dirty="0"/>
              <a:t> </a:t>
            </a:r>
            <a:r>
              <a:rPr lang="en-US" sz="2300" dirty="0" err="1"/>
              <a:t>và</a:t>
            </a:r>
            <a:r>
              <a:rPr lang="en-US" sz="2300" dirty="0"/>
              <a:t> </a:t>
            </a:r>
            <a:r>
              <a:rPr lang="en-US" sz="2300" dirty="0" err="1"/>
              <a:t>nhận</a:t>
            </a:r>
            <a:r>
              <a:rPr lang="en-US" sz="2300" dirty="0"/>
              <a:t> </a:t>
            </a:r>
            <a:r>
              <a:rPr lang="en-US" sz="2300" dirty="0" err="1"/>
              <a:t>diện</a:t>
            </a:r>
            <a:r>
              <a:rPr lang="en-US" sz="2300" dirty="0"/>
              <a:t> </a:t>
            </a:r>
            <a:r>
              <a:rPr lang="en-US" sz="2300" dirty="0" err="1"/>
              <a:t>ký</a:t>
            </a:r>
            <a:r>
              <a:rPr lang="en-US" sz="2300" dirty="0"/>
              <a:t> </a:t>
            </a:r>
            <a:r>
              <a:rPr lang="en-US" sz="2300" dirty="0" err="1"/>
              <a:t>tự</a:t>
            </a:r>
            <a:r>
              <a:rPr lang="en-US" sz="2300" dirty="0"/>
              <a:t> </a:t>
            </a:r>
            <a:r>
              <a:rPr lang="en-US" sz="2300" dirty="0" err="1"/>
              <a:t>Hán</a:t>
            </a:r>
            <a:r>
              <a:rPr lang="en-US" sz="2300" dirty="0"/>
              <a:t> </a:t>
            </a:r>
            <a:r>
              <a:rPr lang="en-US" sz="2300" dirty="0" err="1"/>
              <a:t>Nôm</a:t>
            </a:r>
            <a:r>
              <a:rPr lang="en-US" sz="2300" dirty="0"/>
              <a:t>. (</a:t>
            </a:r>
            <a:r>
              <a:rPr lang="en-US" sz="2300" dirty="0" err="1"/>
              <a:t>Nguyên</a:t>
            </a:r>
            <a:r>
              <a:rPr lang="en-US" sz="2300" dirty="0"/>
              <a:t> </a:t>
            </a:r>
            <a:r>
              <a:rPr lang="en-US" sz="2300" dirty="0" err="1"/>
              <a:t>nhân</a:t>
            </a:r>
            <a:r>
              <a:rPr lang="en-US" sz="2300" dirty="0"/>
              <a:t> </a:t>
            </a:r>
            <a:r>
              <a:rPr lang="en-US" sz="2300" dirty="0" err="1"/>
              <a:t>có</a:t>
            </a:r>
            <a:r>
              <a:rPr lang="en-US" sz="2300" dirty="0"/>
              <a:t> </a:t>
            </a:r>
            <a:r>
              <a:rPr lang="en-US" sz="2300" dirty="0" err="1"/>
              <a:t>thể</a:t>
            </a:r>
            <a:r>
              <a:rPr lang="en-US" sz="2300" dirty="0"/>
              <a:t> </a:t>
            </a:r>
            <a:r>
              <a:rPr lang="en-US" sz="2300" dirty="0" err="1"/>
              <a:t>là</a:t>
            </a:r>
            <a:r>
              <a:rPr lang="en-US" sz="2300" dirty="0"/>
              <a:t> do </a:t>
            </a:r>
            <a:r>
              <a:rPr lang="en-US" sz="2300" dirty="0" err="1"/>
              <a:t>các</a:t>
            </a:r>
            <a:r>
              <a:rPr lang="en-US" sz="2300" dirty="0"/>
              <a:t> </a:t>
            </a:r>
            <a:r>
              <a:rPr lang="en-US" sz="2300" dirty="0" err="1"/>
              <a:t>họa</a:t>
            </a:r>
            <a:r>
              <a:rPr lang="en-US" sz="2300" dirty="0"/>
              <a:t> </a:t>
            </a:r>
            <a:r>
              <a:rPr lang="en-US" sz="2300" dirty="0" err="1"/>
              <a:t>tiết</a:t>
            </a:r>
            <a:r>
              <a:rPr lang="en-US" sz="2300" dirty="0"/>
              <a:t> </a:t>
            </a:r>
            <a:r>
              <a:rPr lang="en-US" sz="2300" dirty="0" err="1"/>
              <a:t>trên</a:t>
            </a:r>
            <a:r>
              <a:rPr lang="en-US" sz="2300" dirty="0"/>
              <a:t> </a:t>
            </a:r>
            <a:r>
              <a:rPr lang="en-US" sz="2300" dirty="0" err="1"/>
              <a:t>chiếu</a:t>
            </a:r>
            <a:r>
              <a:rPr lang="en-US" sz="2300" dirty="0"/>
              <a:t> </a:t>
            </a:r>
            <a:r>
              <a:rPr lang="en-US" sz="2300" dirty="0" err="1"/>
              <a:t>chỉ</a:t>
            </a:r>
            <a:r>
              <a:rPr lang="en-US" sz="2300" dirty="0"/>
              <a:t> </a:t>
            </a:r>
            <a:r>
              <a:rPr lang="en-US" sz="2300" dirty="0" err="1"/>
              <a:t>cũng</a:t>
            </a:r>
            <a:r>
              <a:rPr lang="en-US" sz="2300" dirty="0"/>
              <a:t> </a:t>
            </a:r>
            <a:r>
              <a:rPr lang="en-US" sz="2300" dirty="0" err="1"/>
              <a:t>được</a:t>
            </a:r>
            <a:r>
              <a:rPr lang="en-US" sz="2300" dirty="0"/>
              <a:t> </a:t>
            </a:r>
            <a:r>
              <a:rPr lang="en-US" sz="2300" dirty="0" err="1"/>
              <a:t>tăng</a:t>
            </a:r>
            <a:r>
              <a:rPr lang="en-US" sz="2300" dirty="0"/>
              <a:t> </a:t>
            </a:r>
            <a:r>
              <a:rPr lang="en-US" sz="2300" dirty="0" err="1"/>
              <a:t>cường</a:t>
            </a:r>
            <a:r>
              <a:rPr lang="en-US" sz="2300" dirty="0"/>
              <a:t> </a:t>
            </a:r>
            <a:r>
              <a:rPr lang="en-US" sz="2300" dirty="0" err="1"/>
              <a:t>gây</a:t>
            </a:r>
            <a:r>
              <a:rPr lang="en-US" sz="2300" dirty="0"/>
              <a:t> </a:t>
            </a:r>
            <a:r>
              <a:rPr lang="en-US" sz="2300" dirty="0" err="1"/>
              <a:t>nhiễu</a:t>
            </a:r>
            <a:r>
              <a:rPr lang="en-US" sz="2300" dirty="0"/>
              <a:t> </a:t>
            </a:r>
            <a:r>
              <a:rPr lang="en-US" sz="2300" dirty="0" err="1"/>
              <a:t>cho</a:t>
            </a:r>
            <a:r>
              <a:rPr lang="en-US" sz="2300" dirty="0"/>
              <a:t> </a:t>
            </a:r>
            <a:r>
              <a:rPr lang="en-US" sz="2300" dirty="0" err="1"/>
              <a:t>mô</a:t>
            </a:r>
            <a:r>
              <a:rPr lang="en-US" sz="2300" dirty="0"/>
              <a:t> </a:t>
            </a:r>
            <a:r>
              <a:rPr lang="en-US" sz="2300" dirty="0" err="1"/>
              <a:t>hình</a:t>
            </a:r>
            <a:r>
              <a:rPr lang="en-US" sz="2300" dirty="0"/>
              <a:t>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701721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5E4-97FB-6BCE-6B7F-1B7CFA6C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tuần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này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785E-CAF5-E678-CB6F-03505061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aseline="-25000" dirty="0" err="1">
                <a:solidFill>
                  <a:schemeClr val="tx1"/>
                </a:solidFill>
              </a:rPr>
              <a:t>Khảo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sát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tiếp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phần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xóa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văn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bản</a:t>
            </a:r>
            <a:r>
              <a:rPr lang="en-US" sz="4800" baseline="-250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4800" baseline="-25000" dirty="0">
                <a:solidFill>
                  <a:schemeClr val="tx1"/>
                </a:solidFill>
              </a:rPr>
              <a:t>-&gt; </a:t>
            </a:r>
            <a:r>
              <a:rPr lang="en-US" sz="4800" baseline="-25000" dirty="0" err="1">
                <a:solidFill>
                  <a:schemeClr val="tx1"/>
                </a:solidFill>
              </a:rPr>
              <a:t>Xác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định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thuật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toán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tối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ưu</a:t>
            </a:r>
            <a:r>
              <a:rPr lang="en-US" sz="4800" baseline="-25000" dirty="0">
                <a:solidFill>
                  <a:schemeClr val="tx1"/>
                </a:solidFill>
              </a:rPr>
              <a:t>.</a:t>
            </a: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Thêm</a:t>
            </a:r>
            <a:r>
              <a:rPr lang="en-US" sz="4800" baseline="-25000" dirty="0">
                <a:solidFill>
                  <a:schemeClr val="tx1"/>
                </a:solidFill>
              </a:rPr>
              <a:t>  </a:t>
            </a:r>
            <a:r>
              <a:rPr lang="en-US" sz="4800" baseline="-25000" dirty="0" err="1">
                <a:solidFill>
                  <a:schemeClr val="tx1"/>
                </a:solidFill>
              </a:rPr>
              <a:t>thuật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toán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tốt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nhất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vào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mô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hình</a:t>
            </a:r>
            <a:r>
              <a:rPr lang="en-US" sz="4800" baseline="-25000" dirty="0">
                <a:solidFill>
                  <a:schemeClr val="tx1"/>
                </a:solidFill>
              </a:rPr>
              <a:t>.</a:t>
            </a: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Tạo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tập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đánh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giá</a:t>
            </a:r>
            <a:r>
              <a:rPr lang="en-US" sz="4800" baseline="-25000" dirty="0">
                <a:solidFill>
                  <a:schemeClr val="tx1"/>
                </a:solidFill>
              </a:rPr>
              <a:t>.</a:t>
            </a: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Thêm</a:t>
            </a:r>
            <a:r>
              <a:rPr lang="en-US" sz="4800" baseline="-25000" dirty="0">
                <a:solidFill>
                  <a:schemeClr val="tx1"/>
                </a:solidFill>
              </a:rPr>
              <a:t> ý </a:t>
            </a:r>
            <a:r>
              <a:rPr lang="en-US" sz="4800" baseline="-25000" dirty="0" err="1">
                <a:solidFill>
                  <a:schemeClr val="tx1"/>
                </a:solidFill>
              </a:rPr>
              <a:t>tưởng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cho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phần</a:t>
            </a:r>
            <a:r>
              <a:rPr lang="en-US" sz="4800" baseline="-25000" dirty="0">
                <a:solidFill>
                  <a:schemeClr val="tx1"/>
                </a:solidFill>
              </a:rPr>
              <a:t> blend text.</a:t>
            </a:r>
          </a:p>
        </p:txBody>
      </p:sp>
    </p:spTree>
    <p:extLst>
      <p:ext uri="{BB962C8B-B14F-4D97-AF65-F5344CB8AC3E}">
        <p14:creationId xmlns:p14="http://schemas.microsoft.com/office/powerpoint/2010/main" val="625853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2EA4-38A4-02F5-619A-108D1345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65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Cám ơn thầy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theo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dõi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267D-DB68-FE63-00F0-0ABBB139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dirty="0" err="1">
                <a:solidFill>
                  <a:srgbClr val="FF0000"/>
                </a:solidFill>
              </a:rPr>
              <a:t>Giải</a:t>
            </a:r>
            <a:r>
              <a:rPr lang="en-US" sz="5400" dirty="0">
                <a:solidFill>
                  <a:srgbClr val="FF0000"/>
                </a:solidFill>
              </a:rPr>
              <a:t> </a:t>
            </a:r>
            <a:r>
              <a:rPr lang="en-US" sz="5400" dirty="0" err="1">
                <a:solidFill>
                  <a:srgbClr val="FF0000"/>
                </a:solidFill>
              </a:rPr>
              <a:t>thuật</a:t>
            </a:r>
            <a:r>
              <a:rPr lang="en-US" sz="5400" dirty="0">
                <a:solidFill>
                  <a:srgbClr val="FF0000"/>
                </a:solidFill>
              </a:rPr>
              <a:t> Background Removing LQN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3A192-8302-9A34-35D6-CD298D962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1897574"/>
            <a:ext cx="10355120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8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E2A19-D5D5-8FCB-FBBF-FA684D72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490" y="1710460"/>
            <a:ext cx="8583223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3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test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8C991-5ACD-15A1-1EA6-744BEBB1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350" y="1754820"/>
            <a:ext cx="5138056" cy="2194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47967-5253-ADCF-ADF0-B4328AE2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350" y="3965339"/>
            <a:ext cx="5138056" cy="2335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A6481-ADE5-0D8A-3615-FA9FADE8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642" y="4564134"/>
            <a:ext cx="3431522" cy="17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7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test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7F1AE-5F0B-F3DE-CA42-F38C4209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1" y="1721313"/>
            <a:ext cx="8356886" cy="44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9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test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2E342-A246-115F-454F-0D57323F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27" y="1985555"/>
            <a:ext cx="5647566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49DE-A38F-7F57-D97A-A5800B25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test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AFD7C-1530-D889-AB80-27B9CB0C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71" y="1855338"/>
            <a:ext cx="9121783" cy="393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8687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DarkSeedLeftStep">
      <a:dk1>
        <a:srgbClr val="000000"/>
      </a:dk1>
      <a:lt1>
        <a:srgbClr val="FFFFFF"/>
      </a:lt1>
      <a:dk2>
        <a:srgbClr val="213B37"/>
      </a:dk2>
      <a:lt2>
        <a:srgbClr val="E8E5E2"/>
      </a:lt2>
      <a:accent1>
        <a:srgbClr val="2985E7"/>
      </a:accent1>
      <a:accent2>
        <a:srgbClr val="15B4C5"/>
      </a:accent2>
      <a:accent3>
        <a:srgbClr val="20B787"/>
      </a:accent3>
      <a:accent4>
        <a:srgbClr val="14BA40"/>
      </a:accent4>
      <a:accent5>
        <a:srgbClr val="38BA21"/>
      </a:accent5>
      <a:accent6>
        <a:srgbClr val="70B614"/>
      </a:accent6>
      <a:hlink>
        <a:srgbClr val="319332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761</Words>
  <Application>Microsoft Office PowerPoint</Application>
  <PresentationFormat>Widescreen</PresentationFormat>
  <Paragraphs>75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Avenir Next LT Pro</vt:lpstr>
      <vt:lpstr>Consolas</vt:lpstr>
      <vt:lpstr>Footlight MT Light</vt:lpstr>
      <vt:lpstr>Wingdings</vt:lpstr>
      <vt:lpstr>ArchVTI</vt:lpstr>
      <vt:lpstr>Báo cáo kết quả nghiên cứu từ 7 – 14.10</vt:lpstr>
      <vt:lpstr>Nội dung</vt:lpstr>
      <vt:lpstr>Giải thuật Background Removing LQN</vt:lpstr>
      <vt:lpstr>Giải thuật Background Removing LQN</vt:lpstr>
      <vt:lpstr>Baseline</vt:lpstr>
      <vt:lpstr>Kết quả test 1</vt:lpstr>
      <vt:lpstr>Kết quả test 2</vt:lpstr>
      <vt:lpstr>Kết quả test 3</vt:lpstr>
      <vt:lpstr>Kết quả test 4</vt:lpstr>
      <vt:lpstr>Kết quả test 4</vt:lpstr>
      <vt:lpstr>Kết quả test 4</vt:lpstr>
      <vt:lpstr>Kết quả test 4</vt:lpstr>
      <vt:lpstr>Vấn đề về tốc độ</vt:lpstr>
      <vt:lpstr>Cải tiến 1: Sử dụng từ điển để lưu lại</vt:lpstr>
      <vt:lpstr>Cải tiến 1: Sử dụng từ điển để lưu lại</vt:lpstr>
      <vt:lpstr>Cải tiến 2: Cython</vt:lpstr>
      <vt:lpstr>Cải tiến 2: Cython</vt:lpstr>
      <vt:lpstr>Cải tiến 3: Lấy ý tưởng của tích chập trong CNN</vt:lpstr>
      <vt:lpstr>Cải tiến 3: Lấy ý tưởng của tích chập trong CNN</vt:lpstr>
      <vt:lpstr>Cải tiến 3: Lấy ý tưởng của tích chập trong CNN</vt:lpstr>
      <vt:lpstr>Cải tiến 4: Dùng sliding window của Numpy</vt:lpstr>
      <vt:lpstr>Cải tiến 4: Dùng sliding window của Numpy</vt:lpstr>
      <vt:lpstr>Cải tiến 4: Dùng sliding window của Numpy</vt:lpstr>
      <vt:lpstr>Kết quả so sánh tốc độ với ảnh kích thước lớn</vt:lpstr>
      <vt:lpstr>Kết quả tốt nhất</vt:lpstr>
      <vt:lpstr>Nguồn code</vt:lpstr>
      <vt:lpstr>Đánh giá kết quả phát hiện và nhận diện văn bản</vt:lpstr>
      <vt:lpstr>Đánh giá kết quả phát hiện và nhận diện văn bản</vt:lpstr>
      <vt:lpstr>Kết quả sau khi áp dụng thuật toán</vt:lpstr>
      <vt:lpstr>Đánh giá kết quả phát hiện và nhận diện văn bản</vt:lpstr>
      <vt:lpstr>Đánh giá kết quả phát hiện và nhận diện văn bản</vt:lpstr>
      <vt:lpstr>Đánh giá kết quả phát hiện và nhận diện văn bản</vt:lpstr>
      <vt:lpstr>Đánh giá kết quả phát hiện và nhận diện văn bản</vt:lpstr>
      <vt:lpstr>Tiến hành xóa nền bằng thuật toán Background Removing LQN</vt:lpstr>
      <vt:lpstr>Đánh giá kết quả phát hiện và nhận diện văn bản</vt:lpstr>
      <vt:lpstr>Đánh giá kết quả phát hiện và nhận diện văn bản</vt:lpstr>
      <vt:lpstr>Kết luận</vt:lpstr>
      <vt:lpstr>Kế hoạch tuần này</vt:lpstr>
      <vt:lpstr>Cám ơn thầy và các bạn đã theo dõi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Khảo sát các phương pháp meta-learning cho bài toán OCR chữ Nôm</dc:title>
  <dc:creator>Hồ Anh Khoa</dc:creator>
  <cp:lastModifiedBy>Ho Anh Khoa</cp:lastModifiedBy>
  <cp:revision>87</cp:revision>
  <dcterms:created xsi:type="dcterms:W3CDTF">2023-08-19T06:40:07Z</dcterms:created>
  <dcterms:modified xsi:type="dcterms:W3CDTF">2023-10-15T10:00:56Z</dcterms:modified>
</cp:coreProperties>
</file>